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6" r:id="rId2"/>
    <p:sldId id="257" r:id="rId3"/>
    <p:sldId id="258" r:id="rId4"/>
    <p:sldId id="261" r:id="rId5"/>
    <p:sldId id="259" r:id="rId6"/>
    <p:sldId id="260" r:id="rId7"/>
    <p:sldId id="264" r:id="rId8"/>
    <p:sldId id="262" r:id="rId9"/>
    <p:sldId id="267" r:id="rId10"/>
    <p:sldId id="268" r:id="rId11"/>
    <p:sldId id="269" r:id="rId12"/>
    <p:sldId id="270" r:id="rId13"/>
    <p:sldId id="271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48" d="100"/>
          <a:sy n="48" d="100"/>
        </p:scale>
        <p:origin x="1339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8BF28-2C8A-154C-B214-F517DB12DCF1}" type="datetimeFigureOut">
              <a:rPr lang="en-US" smtClean="0"/>
              <a:pPr/>
              <a:t>8/12/2019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BE9C2-6002-474C-9614-F80FECA1FC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8BF28-2C8A-154C-B214-F517DB12DCF1}" type="datetimeFigureOut">
              <a:rPr lang="en-US" smtClean="0"/>
              <a:pPr/>
              <a:t>8/12/2019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BE9C2-6002-474C-9614-F80FECA1FC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8BF28-2C8A-154C-B214-F517DB12DCF1}" type="datetimeFigureOut">
              <a:rPr lang="en-US" smtClean="0"/>
              <a:pPr/>
              <a:t>8/12/2019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BE9C2-6002-474C-9614-F80FECA1FC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8BF28-2C8A-154C-B214-F517DB12DCF1}" type="datetimeFigureOut">
              <a:rPr lang="en-US" smtClean="0"/>
              <a:pPr/>
              <a:t>8/12/2019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BE9C2-6002-474C-9614-F80FECA1FC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8BF28-2C8A-154C-B214-F517DB12DCF1}" type="datetimeFigureOut">
              <a:rPr lang="en-US" smtClean="0"/>
              <a:pPr/>
              <a:t>8/12/2019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BE9C2-6002-474C-9614-F80FECA1FC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8BF28-2C8A-154C-B214-F517DB12DCF1}" type="datetimeFigureOut">
              <a:rPr lang="en-US" smtClean="0"/>
              <a:pPr/>
              <a:t>8/12/2019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BE9C2-6002-474C-9614-F80FECA1FC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8BF28-2C8A-154C-B214-F517DB12DCF1}" type="datetimeFigureOut">
              <a:rPr lang="en-US" smtClean="0"/>
              <a:pPr/>
              <a:t>8/12/2019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BE9C2-6002-474C-9614-F80FECA1FC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8BF28-2C8A-154C-B214-F517DB12DCF1}" type="datetimeFigureOut">
              <a:rPr lang="en-US" smtClean="0"/>
              <a:pPr/>
              <a:t>8/12/2019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BE9C2-6002-474C-9614-F80FECA1FC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8BF28-2C8A-154C-B214-F517DB12DCF1}" type="datetimeFigureOut">
              <a:rPr lang="en-US" smtClean="0"/>
              <a:pPr/>
              <a:t>8/12/2019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BE9C2-6002-474C-9614-F80FECA1FC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8BF28-2C8A-154C-B214-F517DB12DCF1}" type="datetimeFigureOut">
              <a:rPr lang="en-US" smtClean="0"/>
              <a:pPr/>
              <a:t>8/12/2019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BE9C2-6002-474C-9614-F80FECA1FC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8BF28-2C8A-154C-B214-F517DB12DCF1}" type="datetimeFigureOut">
              <a:rPr lang="en-US" smtClean="0"/>
              <a:pPr/>
              <a:t>8/12/2019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BE9C2-6002-474C-9614-F80FECA1FC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D8BF28-2C8A-154C-B214-F517DB12DCF1}" type="datetimeFigureOut">
              <a:rPr lang="en-US" smtClean="0"/>
              <a:pPr/>
              <a:t>8/12/2019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5BE9C2-6002-474C-9614-F80FECA1FCB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7.xml"/><Relationship Id="rId1" Type="http://schemas.openxmlformats.org/officeDocument/2006/relationships/video" Target="https://www.youtube.com/embed/cTrsvGytGG0?start=9&amp;feature=oembed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7.xml"/><Relationship Id="rId1" Type="http://schemas.openxmlformats.org/officeDocument/2006/relationships/video" Target="https://www.youtube.com/embed/pKVl2fgBxxI?feature=oembed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Layout" Target="../slideLayouts/slideLayout7.xml"/><Relationship Id="rId1" Type="http://schemas.openxmlformats.org/officeDocument/2006/relationships/video" Target="https://www.youtube.com/embed/-0c1idtn3e8?feature=oembed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7.xml"/><Relationship Id="rId1" Type="http://schemas.openxmlformats.org/officeDocument/2006/relationships/video" Target="https://www.youtube.com/embed/h26o9GKusK4?feature=oembed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nline Media 4" title="Dr. Nagler's Laboratory: Longitude and Latitude">
            <a:hlinkClick r:id="" action="ppaction://media"/>
            <a:extLst>
              <a:ext uri="{FF2B5EF4-FFF2-40B4-BE49-F238E27FC236}">
                <a16:creationId xmlns:a16="http://schemas.microsoft.com/office/drawing/2014/main" id="{88DBC30A-AFA4-40B6-9888-864D197B9FBF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-39214" y="1010653"/>
            <a:ext cx="9183214" cy="51655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98292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5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nline Media 1" title="Dr. Nagler's Laboratory: Plotting Coordinates, part 2">
            <a:hlinkClick r:id="" action="ppaction://media"/>
            <a:extLst>
              <a:ext uri="{FF2B5EF4-FFF2-40B4-BE49-F238E27FC236}">
                <a16:creationId xmlns:a16="http://schemas.microsoft.com/office/drawing/2014/main" id="{FDFFA318-775B-438F-9B5C-A2733B199C67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0" y="85725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52494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2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nline Media 1" title="Longitude and Latitude">
            <a:hlinkClick r:id="" action="ppaction://media"/>
            <a:extLst>
              <a:ext uri="{FF2B5EF4-FFF2-40B4-BE49-F238E27FC236}">
                <a16:creationId xmlns:a16="http://schemas.microsoft.com/office/drawing/2014/main" id="{8AA44788-8F73-49CB-BA39-180B2806379F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0" y="857250"/>
            <a:ext cx="9142217" cy="51424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45731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2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E3ECE4-EEB5-4F1E-A0B0-A51C941ADF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en-US" dirty="0"/>
            </a:b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C38F05D-49E4-4398-B01F-1F26EA26CE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22313" y="1796717"/>
            <a:ext cx="7772400" cy="1362075"/>
          </a:xfrm>
          <a:solidFill>
            <a:schemeClr val="accent2"/>
          </a:solidFill>
        </p:spPr>
        <p:txBody>
          <a:bodyPr>
            <a:normAutofit/>
          </a:bodyPr>
          <a:lstStyle/>
          <a:p>
            <a:r>
              <a:rPr lang="en-US" sz="4000" dirty="0">
                <a:solidFill>
                  <a:schemeClr val="bg1"/>
                </a:solidFill>
              </a:rPr>
              <a:t>In groups of 3 you are going to plot each other’s birthdays on the map</a:t>
            </a:r>
          </a:p>
        </p:txBody>
      </p:sp>
    </p:spTree>
    <p:extLst>
      <p:ext uri="{BB962C8B-B14F-4D97-AF65-F5344CB8AC3E}">
        <p14:creationId xmlns:p14="http://schemas.microsoft.com/office/powerpoint/2010/main" val="42405792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7D96C1-E711-4561-A344-143D5EE19907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 dirty="0"/>
              <a:t>FANTASY DESTINATION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500095-A8C0-4F1A-9F47-FC8895FFAD68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accent3">
              <a:lumMod val="60000"/>
              <a:lumOff val="40000"/>
            </a:schemeClr>
          </a:solidFill>
        </p:spPr>
        <p:txBody>
          <a:bodyPr/>
          <a:lstStyle/>
          <a:p>
            <a:r>
              <a:rPr lang="en-US" dirty="0"/>
              <a:t>Look up your fantasy location </a:t>
            </a:r>
          </a:p>
          <a:p>
            <a:r>
              <a:rPr lang="en-US" dirty="0"/>
              <a:t>Write one paragraph explaining why you want to go there</a:t>
            </a:r>
          </a:p>
          <a:p>
            <a:r>
              <a:rPr lang="en-US" dirty="0"/>
              <a:t>Indicate starting location and end location on a map (created or found online)</a:t>
            </a:r>
          </a:p>
          <a:p>
            <a:r>
              <a:rPr lang="en-US" dirty="0"/>
              <a:t>Included in the map must be the latitude and longitude of both your starting location and end location</a:t>
            </a:r>
          </a:p>
        </p:txBody>
      </p:sp>
    </p:spTree>
    <p:extLst>
      <p:ext uri="{BB962C8B-B14F-4D97-AF65-F5344CB8AC3E}">
        <p14:creationId xmlns:p14="http://schemas.microsoft.com/office/powerpoint/2010/main" val="21293617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457200" y="1600199"/>
            <a:ext cx="8229600" cy="172225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pple Casual"/>
                <a:ea typeface="Times New Roman" charset="0"/>
                <a:cs typeface="Apple Casual"/>
              </a:rPr>
              <a:t>locate lines of longitude and latitude and use them to locate points on a world map</a:t>
            </a:r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Palatino Linotype" charset="0"/>
                <a:ea typeface="Times New Roman" charset="0"/>
              </a:rPr>
              <a:t>.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Times New Roman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Times New Roman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pple Casual"/>
                <a:cs typeface="Apple Casual"/>
              </a:rPr>
              <a:t>What is Latitude?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Lines of latitude run from WEST to EAST and are labeled NORTH and SOUTH.</a:t>
            </a:r>
          </a:p>
          <a:p>
            <a:r>
              <a:rPr lang="en-US" dirty="0">
                <a:effectLst>
                  <a:glow rad="228600">
                    <a:schemeClr val="accent2">
                      <a:alpha val="75000"/>
                    </a:schemeClr>
                  </a:glow>
                </a:effectLst>
              </a:rPr>
              <a:t>LAT IS FLAT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Apple Casual"/>
                <a:cs typeface="Apple Casual"/>
              </a:rPr>
              <a:t>The Equator Is a Line of Latitude!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None/>
            </a:pPr>
            <a:r>
              <a:rPr lang="en-US" b="1" dirty="0"/>
              <a:t>Equator</a:t>
            </a:r>
            <a:r>
              <a:rPr lang="en-US" dirty="0"/>
              <a:t>:</a:t>
            </a:r>
          </a:p>
          <a:p>
            <a:r>
              <a:rPr lang="en-US" dirty="0"/>
              <a:t>The equator is the line of </a:t>
            </a:r>
            <a:r>
              <a:rPr lang="en-US" dirty="0">
                <a:effectLst>
                  <a:glow rad="101600">
                    <a:schemeClr val="accent1">
                      <a:alpha val="75000"/>
                    </a:schemeClr>
                  </a:glow>
                </a:effectLst>
              </a:rPr>
              <a:t>Latitude</a:t>
            </a:r>
            <a:r>
              <a:rPr lang="en-US" dirty="0"/>
              <a:t> at 0°.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longitude-latitude map.gif"/>
          <p:cNvPicPr/>
          <p:nvPr/>
        </p:nvPicPr>
        <p:blipFill>
          <a:blip r:embed="rId2"/>
          <a:stretch>
            <a:fillRect/>
          </a:stretch>
        </p:blipFill>
        <p:spPr>
          <a:xfrm>
            <a:off x="457200" y="274638"/>
            <a:ext cx="8229600" cy="6161532"/>
          </a:xfrm>
          <a:prstGeom prst="rect">
            <a:avLst/>
          </a:prstGeom>
        </p:spPr>
      </p:pic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1182956" y="2107802"/>
            <a:ext cx="452309" cy="6058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charset="0"/>
                <a:ea typeface="Times New Roman" charset="0"/>
              </a:rPr>
              <a:t>A</a:t>
            </a:r>
          </a:p>
        </p:txBody>
      </p:sp>
      <p:cxnSp>
        <p:nvCxnSpPr>
          <p:cNvPr id="16387" name="AutoShape 3"/>
          <p:cNvCxnSpPr>
            <a:cxnSpLocks noChangeShapeType="1"/>
          </p:cNvCxnSpPr>
          <p:nvPr/>
        </p:nvCxnSpPr>
        <p:spPr bwMode="auto">
          <a:xfrm rot="16200000" flipH="1">
            <a:off x="396275" y="1316227"/>
            <a:ext cx="852500" cy="73065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106363" y="782777"/>
            <a:ext cx="1528902" cy="4725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Palatino Linotype" charset="0"/>
                <a:ea typeface="Times New Roman" charset="0"/>
              </a:rPr>
              <a:t>30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  <a:ea typeface="Times New Roman" charset="0"/>
              </a:rPr>
              <a:t>°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Palatino Linotype" charset="0"/>
                <a:ea typeface="Times New Roman" charset="0"/>
              </a:rPr>
              <a:t> North </a:t>
            </a:r>
          </a:p>
        </p:txBody>
      </p:sp>
      <p:cxnSp>
        <p:nvCxnSpPr>
          <p:cNvPr id="16389" name="AutoShape 5"/>
          <p:cNvCxnSpPr>
            <a:cxnSpLocks noChangeShapeType="1"/>
          </p:cNvCxnSpPr>
          <p:nvPr/>
        </p:nvCxnSpPr>
        <p:spPr bwMode="auto">
          <a:xfrm rot="10800000" flipV="1">
            <a:off x="6567427" y="539246"/>
            <a:ext cx="947833" cy="71605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sp>
        <p:nvSpPr>
          <p:cNvPr id="16390" name="Text Box 6"/>
          <p:cNvSpPr txBox="1">
            <a:spLocks noChangeArrowheads="1"/>
          </p:cNvSpPr>
          <p:nvPr/>
        </p:nvSpPr>
        <p:spPr bwMode="auto">
          <a:xfrm>
            <a:off x="7515260" y="274638"/>
            <a:ext cx="939406" cy="7342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Palatino Linotype" charset="0"/>
                <a:ea typeface="Times New Roman" charset="0"/>
              </a:rPr>
              <a:t>60</a:t>
            </a:r>
            <a:r>
              <a:rPr kumimoji="0" 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  <a:ea typeface="Times New Roman" charset="0"/>
              </a:rPr>
              <a:t>°</a:t>
            </a:r>
            <a:r>
              <a:rPr kumimoji="0" 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Palatino Linotype" charset="0"/>
                <a:ea typeface="Times New Roman" charset="0"/>
              </a:rPr>
              <a:t> North</a:t>
            </a:r>
          </a:p>
        </p:txBody>
      </p:sp>
      <p:sp>
        <p:nvSpPr>
          <p:cNvPr id="16391" name="Text Box 7"/>
          <p:cNvSpPr txBox="1">
            <a:spLocks noChangeArrowheads="1"/>
          </p:cNvSpPr>
          <p:nvPr/>
        </p:nvSpPr>
        <p:spPr bwMode="auto">
          <a:xfrm>
            <a:off x="6291202" y="1112838"/>
            <a:ext cx="493407" cy="48736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charset="0"/>
                <a:ea typeface="Times New Roman" charset="0"/>
              </a:rPr>
              <a:t>B</a:t>
            </a:r>
          </a:p>
        </p:txBody>
      </p:sp>
      <p:sp>
        <p:nvSpPr>
          <p:cNvPr id="15" name="Text Box 7"/>
          <p:cNvSpPr txBox="1">
            <a:spLocks noChangeArrowheads="1"/>
          </p:cNvSpPr>
          <p:nvPr/>
        </p:nvSpPr>
        <p:spPr bwMode="auto">
          <a:xfrm>
            <a:off x="6443602" y="5274857"/>
            <a:ext cx="493407" cy="48736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charset="0"/>
                <a:ea typeface="Times New Roman" charset="0"/>
              </a:rPr>
              <a:t>C</a:t>
            </a:r>
          </a:p>
        </p:txBody>
      </p:sp>
      <p:cxnSp>
        <p:nvCxnSpPr>
          <p:cNvPr id="17" name="AutoShape 5"/>
          <p:cNvCxnSpPr>
            <a:cxnSpLocks noChangeShapeType="1"/>
          </p:cNvCxnSpPr>
          <p:nvPr/>
        </p:nvCxnSpPr>
        <p:spPr bwMode="auto">
          <a:xfrm rot="10800000" flipV="1">
            <a:off x="7041344" y="4818428"/>
            <a:ext cx="1413322" cy="456427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sp>
        <p:nvSpPr>
          <p:cNvPr id="20" name="Text Box 6"/>
          <p:cNvSpPr txBox="1">
            <a:spLocks noChangeArrowheads="1"/>
          </p:cNvSpPr>
          <p:nvPr/>
        </p:nvSpPr>
        <p:spPr bwMode="auto">
          <a:xfrm>
            <a:off x="8137363" y="4084153"/>
            <a:ext cx="939406" cy="7342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Palatino Linotype" charset="0"/>
                <a:ea typeface="Times New Roman" charset="0"/>
              </a:rPr>
              <a:t>60</a:t>
            </a:r>
            <a:r>
              <a:rPr kumimoji="0" 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  <a:ea typeface="Times New Roman" charset="0"/>
              </a:rPr>
              <a:t>°</a:t>
            </a:r>
            <a:r>
              <a:rPr kumimoji="0" 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Palatino Linotype" charset="0"/>
                <a:ea typeface="Times New Roman" charset="0"/>
              </a:rPr>
              <a:t> </a:t>
            </a:r>
            <a:r>
              <a:rPr lang="en-US" dirty="0">
                <a:latin typeface="Palatino Linotype" charset="0"/>
                <a:ea typeface="Times New Roman" charset="0"/>
              </a:rPr>
              <a:t>South</a:t>
            </a:r>
            <a:endParaRPr kumimoji="0" 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Palatino Linotype" charset="0"/>
              <a:ea typeface="Times New Roman" charset="0"/>
            </a:endParaRPr>
          </a:p>
        </p:txBody>
      </p:sp>
      <p:cxnSp>
        <p:nvCxnSpPr>
          <p:cNvPr id="22" name="Straight Arrow Connector 21"/>
          <p:cNvCxnSpPr>
            <a:stCxn id="4" idx="1"/>
          </p:cNvCxnSpPr>
          <p:nvPr/>
        </p:nvCxnSpPr>
        <p:spPr>
          <a:xfrm rot="10800000" flipH="1" flipV="1">
            <a:off x="457200" y="3355403"/>
            <a:ext cx="7997466" cy="36633"/>
          </a:xfrm>
          <a:prstGeom prst="straightConnector1">
            <a:avLst/>
          </a:prstGeom>
          <a:ln>
            <a:tailEnd type="arrow"/>
          </a:ln>
          <a:effectLst>
            <a:glow rad="228600">
              <a:schemeClr val="accent2">
                <a:alpha val="75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V="1">
            <a:off x="1182956" y="5496837"/>
            <a:ext cx="5260646" cy="17395"/>
          </a:xfrm>
          <a:prstGeom prst="straightConnector1">
            <a:avLst/>
          </a:prstGeom>
          <a:ln>
            <a:tailEnd type="arrow"/>
          </a:ln>
          <a:effectLst>
            <a:glow rad="139700">
              <a:schemeClr val="accent1">
                <a:alpha val="75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V="1">
            <a:off x="1030556" y="1255301"/>
            <a:ext cx="5260646" cy="17395"/>
          </a:xfrm>
          <a:prstGeom prst="straightConnector1">
            <a:avLst/>
          </a:prstGeom>
          <a:ln>
            <a:tailEnd type="arrow"/>
          </a:ln>
          <a:effectLst>
            <a:glow rad="139700">
              <a:schemeClr val="accent1">
                <a:alpha val="75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Text Box 4"/>
          <p:cNvSpPr txBox="1">
            <a:spLocks noChangeArrowheads="1"/>
          </p:cNvSpPr>
          <p:nvPr/>
        </p:nvSpPr>
        <p:spPr bwMode="auto">
          <a:xfrm>
            <a:off x="1187851" y="3155774"/>
            <a:ext cx="986703" cy="4725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Palatino Linotype" charset="0"/>
                <a:ea typeface="Times New Roman" charset="0"/>
              </a:rPr>
              <a:t>Equator </a:t>
            </a:r>
          </a:p>
        </p:txBody>
      </p:sp>
      <p:pic>
        <p:nvPicPr>
          <p:cNvPr id="30" name="Picture 29" descr="compassrose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14300" y="5660667"/>
            <a:ext cx="1260017" cy="1197333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pple Casual"/>
                <a:cs typeface="Apple Casual"/>
              </a:rPr>
              <a:t>What is Longitude?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Lines of longitude run from </a:t>
            </a:r>
            <a:r>
              <a:rPr lang="en-US" dirty="0">
                <a:effectLst>
                  <a:glow rad="101600">
                    <a:schemeClr val="accent1">
                      <a:alpha val="75000"/>
                    </a:schemeClr>
                  </a:glow>
                </a:effectLst>
              </a:rPr>
              <a:t>WEST</a:t>
            </a:r>
            <a:r>
              <a:rPr lang="en-US" dirty="0"/>
              <a:t> to </a:t>
            </a:r>
            <a:r>
              <a:rPr lang="en-US" dirty="0">
                <a:effectLst>
                  <a:glow rad="101600">
                    <a:schemeClr val="accent1">
                      <a:alpha val="75000"/>
                    </a:schemeClr>
                  </a:glow>
                </a:effectLst>
              </a:rPr>
              <a:t>EAST</a:t>
            </a:r>
            <a:r>
              <a:rPr lang="en-US" dirty="0"/>
              <a:t> and are labeled </a:t>
            </a:r>
            <a:r>
              <a:rPr lang="en-US" dirty="0">
                <a:effectLst>
                  <a:glow rad="101600">
                    <a:schemeClr val="accent2">
                      <a:alpha val="75000"/>
                    </a:schemeClr>
                  </a:glow>
                </a:effectLst>
              </a:rPr>
              <a:t>NORTH</a:t>
            </a:r>
            <a:r>
              <a:rPr lang="en-US" dirty="0"/>
              <a:t> and </a:t>
            </a:r>
            <a:r>
              <a:rPr lang="en-US" dirty="0">
                <a:effectLst>
                  <a:glow rad="101600">
                    <a:schemeClr val="accent2">
                      <a:alpha val="75000"/>
                    </a:schemeClr>
                  </a:glow>
                </a:effectLst>
              </a:rPr>
              <a:t>SOUTH</a:t>
            </a:r>
            <a:r>
              <a:rPr lang="en-US" dirty="0"/>
              <a:t>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Apple Casual"/>
                <a:cs typeface="Apple Casual"/>
              </a:rPr>
              <a:t>The Prime Meridian is a Line of Longitude!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None/>
            </a:pPr>
            <a:r>
              <a:rPr lang="en-US" b="1" dirty="0"/>
              <a:t>Prime</a:t>
            </a:r>
            <a:r>
              <a:rPr lang="en-US" dirty="0"/>
              <a:t> </a:t>
            </a:r>
            <a:r>
              <a:rPr lang="en-US" b="1" dirty="0"/>
              <a:t>Meridian</a:t>
            </a:r>
            <a:r>
              <a:rPr lang="en-US" dirty="0"/>
              <a:t>:</a:t>
            </a:r>
          </a:p>
          <a:p>
            <a:r>
              <a:rPr lang="en-US" dirty="0"/>
              <a:t>The prime meridian is the line of </a:t>
            </a:r>
            <a:r>
              <a:rPr lang="en-US" dirty="0">
                <a:effectLst>
                  <a:glow rad="228600">
                    <a:schemeClr val="accent3">
                      <a:alpha val="75000"/>
                    </a:schemeClr>
                  </a:glow>
                </a:effectLst>
              </a:rPr>
              <a:t>Longitude</a:t>
            </a:r>
            <a:r>
              <a:rPr lang="en-US" dirty="0"/>
              <a:t> at 0°.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longitude-latitude map.gif"/>
          <p:cNvPicPr/>
          <p:nvPr/>
        </p:nvPicPr>
        <p:blipFill>
          <a:blip r:embed="rId2"/>
          <a:stretch>
            <a:fillRect/>
          </a:stretch>
        </p:blipFill>
        <p:spPr>
          <a:xfrm>
            <a:off x="457200" y="274638"/>
            <a:ext cx="8229600" cy="6161532"/>
          </a:xfrm>
          <a:prstGeom prst="rect">
            <a:avLst/>
          </a:prstGeom>
        </p:spPr>
      </p:pic>
      <p:cxnSp>
        <p:nvCxnSpPr>
          <p:cNvPr id="6" name="Straight Arrow Connector 5"/>
          <p:cNvCxnSpPr/>
          <p:nvPr/>
        </p:nvCxnSpPr>
        <p:spPr>
          <a:xfrm rot="16200000" flipH="1">
            <a:off x="1131002" y="3479009"/>
            <a:ext cx="5896923" cy="17397"/>
          </a:xfrm>
          <a:prstGeom prst="straightConnector1">
            <a:avLst/>
          </a:prstGeom>
          <a:ln>
            <a:tailEnd type="arrow"/>
          </a:ln>
          <a:effectLst>
            <a:glow rad="139700">
              <a:schemeClr val="accent2">
                <a:alpha val="75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4467757" y="33338"/>
            <a:ext cx="1307859" cy="766834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>
                  <a:glow rad="63500">
                    <a:schemeClr val="accent2">
                      <a:alpha val="75000"/>
                    </a:schemeClr>
                  </a:glow>
                </a:effectLst>
                <a:latin typeface="Palatino Linotype" charset="0"/>
                <a:ea typeface="Times New Roman" charset="0"/>
              </a:rPr>
              <a:t>Prime Meridian</a:t>
            </a:r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 flipH="1">
            <a:off x="1374317" y="2169926"/>
            <a:ext cx="278343" cy="33496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7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charset="0"/>
                <a:ea typeface="Times New Roman" charset="0"/>
              </a:rPr>
              <a:t>A</a:t>
            </a:r>
          </a:p>
        </p:txBody>
      </p:sp>
      <p:cxnSp>
        <p:nvCxnSpPr>
          <p:cNvPr id="19460" name="AutoShape 4"/>
          <p:cNvCxnSpPr>
            <a:cxnSpLocks noChangeShapeType="1"/>
          </p:cNvCxnSpPr>
          <p:nvPr/>
        </p:nvCxnSpPr>
        <p:spPr bwMode="auto">
          <a:xfrm>
            <a:off x="7371920" y="4506786"/>
            <a:ext cx="1314880" cy="53778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sp>
        <p:nvSpPr>
          <p:cNvPr id="19461" name="Text Box 5"/>
          <p:cNvSpPr txBox="1">
            <a:spLocks noChangeArrowheads="1"/>
          </p:cNvSpPr>
          <p:nvPr/>
        </p:nvSpPr>
        <p:spPr bwMode="auto">
          <a:xfrm>
            <a:off x="114300" y="1417638"/>
            <a:ext cx="1189038" cy="48021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Palatino Linotype" charset="0"/>
                <a:ea typeface="Times New Roman" charset="0"/>
              </a:rPr>
              <a:t>120</a:t>
            </a: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  <a:ea typeface="Times New Roman" charset="0"/>
              </a:rPr>
              <a:t>°</a:t>
            </a: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Palatino Linotype" charset="0"/>
                <a:ea typeface="Times New Roman" charset="0"/>
              </a:rPr>
              <a:t> West</a:t>
            </a:r>
          </a:p>
        </p:txBody>
      </p:sp>
      <p:sp>
        <p:nvSpPr>
          <p:cNvPr id="18" name="Text Box 3"/>
          <p:cNvSpPr txBox="1">
            <a:spLocks noChangeArrowheads="1"/>
          </p:cNvSpPr>
          <p:nvPr/>
        </p:nvSpPr>
        <p:spPr bwMode="auto">
          <a:xfrm flipH="1">
            <a:off x="7093577" y="4331368"/>
            <a:ext cx="278343" cy="33496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7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charset="0"/>
                <a:ea typeface="Times New Roman" charset="0"/>
              </a:rPr>
              <a:t>B</a:t>
            </a:r>
          </a:p>
        </p:txBody>
      </p:sp>
      <p:sp>
        <p:nvSpPr>
          <p:cNvPr id="20" name="Text Box 5"/>
          <p:cNvSpPr txBox="1">
            <a:spLocks noChangeArrowheads="1"/>
          </p:cNvSpPr>
          <p:nvPr/>
        </p:nvSpPr>
        <p:spPr bwMode="auto">
          <a:xfrm>
            <a:off x="7954962" y="5044566"/>
            <a:ext cx="1189038" cy="48021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Palatino Linotype" charset="0"/>
                <a:ea typeface="Times New Roman" charset="0"/>
              </a:rPr>
              <a:t>90</a:t>
            </a: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  <a:ea typeface="Times New Roman" charset="0"/>
              </a:rPr>
              <a:t>°</a:t>
            </a: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Palatino Linotype" charset="0"/>
                <a:ea typeface="Times New Roman" charset="0"/>
              </a:rPr>
              <a:t> East</a:t>
            </a:r>
          </a:p>
        </p:txBody>
      </p:sp>
      <p:pic>
        <p:nvPicPr>
          <p:cNvPr id="21" name="Picture 20" descr="compassrose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14300" y="5660667"/>
            <a:ext cx="1260017" cy="1197333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nline Media 2" title="Dr. Nagler's Laboratory: Plotting Coordinates Part 1">
            <a:hlinkClick r:id="" action="ppaction://media"/>
            <a:extLst>
              <a:ext uri="{FF2B5EF4-FFF2-40B4-BE49-F238E27FC236}">
                <a16:creationId xmlns:a16="http://schemas.microsoft.com/office/drawing/2014/main" id="{40FAF06C-7DA9-48BE-B7AE-1BF657D832C8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0" y="85725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2827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3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</TotalTime>
  <Words>189</Words>
  <Application>Microsoft Office PowerPoint</Application>
  <PresentationFormat>On-screen Show (4:3)</PresentationFormat>
  <Paragraphs>31</Paragraphs>
  <Slides>13</Slides>
  <Notes>0</Notes>
  <HiddenSlides>0</HiddenSlides>
  <MMClips>4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Apple Casual</vt:lpstr>
      <vt:lpstr>Arial</vt:lpstr>
      <vt:lpstr>Calibri</vt:lpstr>
      <vt:lpstr>Cambria</vt:lpstr>
      <vt:lpstr>Palatino Linotype</vt:lpstr>
      <vt:lpstr>Times New Roman</vt:lpstr>
      <vt:lpstr>Office Theme</vt:lpstr>
      <vt:lpstr>PowerPoint Presentation</vt:lpstr>
      <vt:lpstr>PowerPoint Presentation</vt:lpstr>
      <vt:lpstr>What is Latitude?</vt:lpstr>
      <vt:lpstr>The Equator Is a Line of Latitude!</vt:lpstr>
      <vt:lpstr>PowerPoint Presentation</vt:lpstr>
      <vt:lpstr>What is Longitude?</vt:lpstr>
      <vt:lpstr>The Prime Meridian is a Line of Longitude!</vt:lpstr>
      <vt:lpstr>PowerPoint Presentation</vt:lpstr>
      <vt:lpstr>PowerPoint Presentation</vt:lpstr>
      <vt:lpstr>PowerPoint Presentation</vt:lpstr>
      <vt:lpstr>PowerPoint Presentation</vt:lpstr>
      <vt:lpstr> </vt:lpstr>
      <vt:lpstr>FANTASY DESTINATION</vt:lpstr>
    </vt:vector>
  </TitlesOfParts>
  <Company>Power Center Academy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Calisthenics</dc:title>
  <dc:creator>Traci Landy</dc:creator>
  <cp:lastModifiedBy>Scott Arrasmith</cp:lastModifiedBy>
  <cp:revision>7</cp:revision>
  <dcterms:created xsi:type="dcterms:W3CDTF">2010-08-08T20:44:47Z</dcterms:created>
  <dcterms:modified xsi:type="dcterms:W3CDTF">2019-08-12T18:26:21Z</dcterms:modified>
</cp:coreProperties>
</file>